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21"/>
  </p:notesMasterIdLst>
  <p:sldIdLst>
    <p:sldId id="287" r:id="rId2"/>
    <p:sldId id="269" r:id="rId3"/>
    <p:sldId id="263" r:id="rId4"/>
    <p:sldId id="270" r:id="rId5"/>
    <p:sldId id="271" r:id="rId6"/>
    <p:sldId id="282" r:id="rId7"/>
    <p:sldId id="290" r:id="rId8"/>
    <p:sldId id="264" r:id="rId9"/>
    <p:sldId id="280" r:id="rId10"/>
    <p:sldId id="288" r:id="rId11"/>
    <p:sldId id="289" r:id="rId12"/>
    <p:sldId id="265" r:id="rId13"/>
    <p:sldId id="291" r:id="rId14"/>
    <p:sldId id="286" r:id="rId15"/>
    <p:sldId id="292" r:id="rId16"/>
    <p:sldId id="276" r:id="rId17"/>
    <p:sldId id="294" r:id="rId18"/>
    <p:sldId id="278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29" autoAdjust="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ru-RU" dirty="0" smtClean="0"/>
              <a:t>Виды</a:t>
            </a:r>
            <a:r>
              <a:rPr lang="ru-RU" baseline="0" dirty="0" smtClean="0"/>
              <a:t> чая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Черный</c:v>
                </c:pt>
                <c:pt idx="1">
                  <c:v>Зеленый</c:v>
                </c:pt>
                <c:pt idx="2">
                  <c:v>Красный</c:v>
                </c:pt>
                <c:pt idx="3">
                  <c:v>Белый</c:v>
                </c:pt>
                <c:pt idx="4">
                  <c:v>Желтый</c:v>
                </c:pt>
                <c:pt idx="5">
                  <c:v>Бирюзовый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</c:v>
                </c:pt>
                <c:pt idx="1">
                  <c:v>7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3854464"/>
        <c:axId val="94334336"/>
        <c:axId val="0"/>
      </c:bar3DChart>
      <c:catAx>
        <c:axId val="33854464"/>
        <c:scaling>
          <c:orientation val="minMax"/>
        </c:scaling>
        <c:delete val="0"/>
        <c:axPos val="b"/>
        <c:majorTickMark val="out"/>
        <c:minorTickMark val="none"/>
        <c:tickLblPos val="nextTo"/>
        <c:crossAx val="94334336"/>
        <c:crosses val="autoZero"/>
        <c:auto val="1"/>
        <c:lblAlgn val="ctr"/>
        <c:lblOffset val="100"/>
        <c:noMultiLvlLbl val="0"/>
      </c:catAx>
      <c:valAx>
        <c:axId val="94334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854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Разновидности</a:t>
            </a:r>
            <a:r>
              <a:rPr lang="ru-RU" sz="1800" baseline="0" dirty="0" smtClean="0"/>
              <a:t> чайного листа</a:t>
            </a:r>
            <a:endParaRPr lang="en-US" sz="18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Листовой</c:v>
                </c:pt>
                <c:pt idx="1">
                  <c:v>Пакетирован.</c:v>
                </c:pt>
                <c:pt idx="2">
                  <c:v>Гранулирован.</c:v>
                </c:pt>
                <c:pt idx="3">
                  <c:v>Прессован.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21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690112"/>
        <c:axId val="94336640"/>
        <c:axId val="0"/>
      </c:bar3DChart>
      <c:catAx>
        <c:axId val="33690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336640"/>
        <c:crosses val="autoZero"/>
        <c:auto val="1"/>
        <c:lblAlgn val="ctr"/>
        <c:lblOffset val="100"/>
        <c:noMultiLvlLbl val="0"/>
      </c:catAx>
      <c:valAx>
        <c:axId val="94336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690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Польза</a:t>
            </a:r>
            <a:r>
              <a:rPr lang="ru-RU" sz="1600" baseline="0" dirty="0" smtClean="0"/>
              <a:t> чая</a:t>
            </a:r>
            <a:endParaRPr lang="en-US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Знают</c:v>
                </c:pt>
                <c:pt idx="1">
                  <c:v>Не знают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691648"/>
        <c:axId val="94338368"/>
        <c:axId val="0"/>
      </c:bar3DChart>
      <c:catAx>
        <c:axId val="33691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4338368"/>
        <c:crosses val="autoZero"/>
        <c:auto val="1"/>
        <c:lblAlgn val="ctr"/>
        <c:lblOffset val="100"/>
        <c:noMultiLvlLbl val="0"/>
      </c:catAx>
      <c:valAx>
        <c:axId val="94338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691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DE8B9-5181-42F3-B5E1-697F2FBF409F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D028E-DF03-4157-9766-9362AA952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90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D028E-DF03-4157-9766-9362AA952AB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8272-3DFB-4149-B315-FE7803B54447}" type="datetime1">
              <a:rPr lang="ru-RU" smtClean="0"/>
              <a:t>29.05.2020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92C8-CAF9-4912-AF27-E4C44D233893}" type="datetime1">
              <a:rPr lang="ru-RU" smtClean="0"/>
              <a:t>29.05.2020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4CE6-818C-4BB8-A787-DAB1ABFB069D}" type="datetime1">
              <a:rPr lang="ru-RU" smtClean="0"/>
              <a:t>29.05.2020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EEB0-75F7-45E5-98EF-3B25A13F9B8F}" type="datetime1">
              <a:rPr lang="ru-RU" smtClean="0"/>
              <a:t>29.05.2020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4D53-F33E-4BD4-9338-8ED2058BF99E}" type="datetime1">
              <a:rPr lang="ru-RU" smtClean="0"/>
              <a:t>29.05.2020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91BA-491B-4044-89B4-B04B2D848B0E}" type="datetime1">
              <a:rPr lang="ru-RU" smtClean="0"/>
              <a:t>29.05.2020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4850-1607-421C-8C59-831C678446D5}" type="datetime1">
              <a:rPr lang="ru-RU" smtClean="0"/>
              <a:t>29.05.2020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CA2E-0143-4FD4-8DEB-2FF998873A6C}" type="datetime1">
              <a:rPr lang="ru-RU" smtClean="0"/>
              <a:t>29.05.2020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E1A2-0ACA-41E6-8551-90FE1EE462AA}" type="datetime1">
              <a:rPr lang="ru-RU" smtClean="0"/>
              <a:t>29.05.2020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7AA7-0C61-4C1C-8705-4E6648F374C8}" type="datetime1">
              <a:rPr lang="ru-RU" smtClean="0"/>
              <a:t>29.05.2020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E0AB-62E3-47DE-9BA2-907006CDD76B}" type="datetime1">
              <a:rPr lang="ru-RU" smtClean="0"/>
              <a:t>29.05.2020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3D2608-597D-43E2-A5B5-DABAD0418B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7CA5B5-A5C5-4E03-9B93-3FA8F47F7FB8}" type="datetime1">
              <a:rPr lang="ru-RU" smtClean="0"/>
              <a:t>29.05.2020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3D2608-597D-43E2-A5B5-DABAD0418B2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wheel spokes="8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D:\Documents%20and%20Settings\Admin\&#1056;&#1072;&#1073;&#1086;&#1095;&#1080;&#1081;%20&#1089;&#1090;&#1086;&#1083;\&#1082;&#1072;&#1088;&#1090;&#1080;&#1085;&#1082;&#1080;%20&#1089;%20&#1095;&#1072;&#1077;&#1084;\02659670-d6c7-403c-ac5e-d02f06c9aaba_20091209013949_Biala-herbata-4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9512" y="4005064"/>
            <a:ext cx="8784976" cy="2483768"/>
          </a:xfrm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</p:spPr>
        <p:txBody>
          <a:bodyPr numCol="1">
            <a:normAutofit/>
          </a:bodyPr>
          <a:lstStyle/>
          <a:p>
            <a:pPr algn="l"/>
            <a:r>
              <a:rPr lang="ru-RU" sz="1800" dirty="0" smtClean="0"/>
              <a:t>                                                                                           </a:t>
            </a:r>
            <a:r>
              <a:rPr lang="ru-RU" sz="1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Aharoni" panose="02010803020104030203" pitchFamily="2" charset="-79"/>
              </a:rPr>
              <a:t>Проект представляет:</a:t>
            </a:r>
          </a:p>
          <a:p>
            <a:pPr algn="l"/>
            <a:r>
              <a:rPr lang="ru-RU" sz="1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Aharoni" panose="02010803020104030203" pitchFamily="2" charset="-79"/>
              </a:rPr>
              <a:t>                                                                                           Каневская Элина</a:t>
            </a:r>
          </a:p>
          <a:p>
            <a:pPr algn="l"/>
            <a:r>
              <a:rPr lang="ru-RU" sz="1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Aharoni" panose="02010803020104030203" pitchFamily="2" charset="-79"/>
              </a:rPr>
              <a:t>                                                                                           МБДОУ  №141</a:t>
            </a:r>
          </a:p>
          <a:p>
            <a:pPr algn="l"/>
            <a:r>
              <a:rPr lang="ru-RU" sz="1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Aharoni" panose="02010803020104030203" pitchFamily="2" charset="-79"/>
              </a:rPr>
              <a:t>                                                                                           Руководитель проекта:</a:t>
            </a:r>
          </a:p>
          <a:p>
            <a:pPr algn="l"/>
            <a:r>
              <a:rPr lang="ru-RU" sz="1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Aharoni" panose="02010803020104030203" pitchFamily="2" charset="-79"/>
              </a:rPr>
              <a:t>                                                                                           учитель-логопед Ведьманова С.А.</a:t>
            </a:r>
          </a:p>
          <a:p>
            <a:pPr algn="l"/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Aharoni" panose="02010803020104030203" pitchFamily="2" charset="-79"/>
              </a:rPr>
              <a:t>                                           г. Ульяновск</a:t>
            </a:r>
          </a:p>
          <a:p>
            <a:pPr algn="l"/>
            <a:r>
              <a:rPr lang="ru-RU" sz="2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Aharoni" panose="02010803020104030203" pitchFamily="2" charset="-79"/>
              </a:rPr>
              <a:t>                                                2018 год  </a:t>
            </a:r>
            <a:endParaRPr lang="ru-RU" sz="2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Aharoni" panose="02010803020104030203" pitchFamily="2" charset="-79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5" y="1268760"/>
            <a:ext cx="8032405" cy="166017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817601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rtDeco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СЕКРЕТЫ ДРЕВНЕГО ЦЕЛИТЕЛЯ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 descr="http://900igr.net/up/datai/202961/0004-004-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3096344" cy="3194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58218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42918"/>
            <a:ext cx="8305800" cy="571504"/>
          </a:xfrm>
        </p:spPr>
        <p:txBody>
          <a:bodyPr>
            <a:prstTxWarp prst="textWave4">
              <a:avLst/>
            </a:prstTxWarp>
            <a:normAutofit fontScale="90000"/>
          </a:bodyPr>
          <a:lstStyle/>
          <a:p>
            <a:pPr algn="ctr"/>
            <a:r>
              <a:rPr lang="ru-RU" sz="4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Чай как источник витаминов</a:t>
            </a:r>
            <a:endParaRPr lang="ru-RU" sz="4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214423"/>
            <a:ext cx="864399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 </a:t>
            </a:r>
            <a:r>
              <a:rPr lang="ru-RU" sz="1600" b="1" dirty="0" smtClean="0"/>
              <a:t>Состав чая</a:t>
            </a:r>
          </a:p>
          <a:p>
            <a:pPr algn="just">
              <a:spcBef>
                <a:spcPct val="50000"/>
              </a:spcBef>
            </a:pPr>
            <a:r>
              <a:rPr lang="ru-RU" sz="1600" dirty="0" smtClean="0"/>
              <a:t>В чае присутствует, чуть ли не весь </a:t>
            </a:r>
            <a:r>
              <a:rPr lang="ru-RU" sz="1600" b="1" dirty="0" smtClean="0"/>
              <a:t>алфавит витаминов. </a:t>
            </a:r>
          </a:p>
          <a:p>
            <a:pPr algn="just">
              <a:buFontTx/>
              <a:buChar char="•"/>
            </a:pPr>
            <a:r>
              <a:rPr lang="ru-RU" sz="1600" b="1" dirty="0" smtClean="0"/>
              <a:t>    Провитамин  А (каротин)</a:t>
            </a:r>
            <a:r>
              <a:rPr lang="ru-RU" sz="1600" dirty="0" smtClean="0"/>
              <a:t>, важный для нашего зрения   и обеспечивающий нормальное состояние слизистых оболочек - носа, глотки, гортани, легких, бронхов, мочевых органов.</a:t>
            </a:r>
          </a:p>
          <a:p>
            <a:pPr algn="just">
              <a:buFontTx/>
              <a:buChar char="•"/>
            </a:pPr>
            <a:r>
              <a:rPr lang="ru-RU" sz="1600" b="1" dirty="0" smtClean="0"/>
              <a:t>    Витамин В1 (тиамин) </a:t>
            </a:r>
            <a:r>
              <a:rPr lang="ru-RU" sz="1600" dirty="0" smtClean="0"/>
              <a:t>способствует  нормальному функционированию всей нервной системы, а также принимает участие в регулировании деятельности большинства желез внутренней секреции (надпочечников, щитовидной железы половых желез). </a:t>
            </a:r>
          </a:p>
          <a:p>
            <a:pPr algn="just">
              <a:buFontTx/>
              <a:buChar char="•"/>
            </a:pPr>
            <a:r>
              <a:rPr lang="ru-RU" sz="1600" dirty="0" smtClean="0"/>
              <a:t>    </a:t>
            </a:r>
            <a:r>
              <a:rPr lang="ru-RU" sz="1600" b="1" dirty="0" smtClean="0"/>
              <a:t>Витамин В2 (рибофлавин) </a:t>
            </a:r>
            <a:r>
              <a:rPr lang="ru-RU" sz="1600" dirty="0" smtClean="0"/>
              <a:t>делает нашу кожу красивой, эластичной, предотвращает или снижает ее шелушение, сухость, а также облегчает излечивание экземы. Применяют для лечения тяжелых заболеваний печени. </a:t>
            </a:r>
          </a:p>
          <a:p>
            <a:pPr algn="just">
              <a:buFontTx/>
              <a:buChar char="•"/>
            </a:pPr>
            <a:r>
              <a:rPr lang="ru-RU" sz="1600" dirty="0" smtClean="0"/>
              <a:t>    </a:t>
            </a:r>
            <a:r>
              <a:rPr lang="ru-RU" sz="1600" b="1" dirty="0" smtClean="0"/>
              <a:t>Витамина В15 </a:t>
            </a:r>
            <a:r>
              <a:rPr lang="ru-RU" sz="1600" dirty="0" smtClean="0"/>
              <a:t>препятствующий развитию кожных заболеваний (дерматитов) </a:t>
            </a:r>
          </a:p>
          <a:p>
            <a:pPr algn="just">
              <a:buFontTx/>
              <a:buChar char="•"/>
            </a:pPr>
            <a:r>
              <a:rPr lang="ru-RU" sz="1600" dirty="0" smtClean="0"/>
              <a:t>    </a:t>
            </a:r>
            <a:r>
              <a:rPr lang="ru-RU" sz="1600" b="1" dirty="0" smtClean="0"/>
              <a:t>Никотиновая кислота (витамина РР) </a:t>
            </a:r>
            <a:r>
              <a:rPr lang="ru-RU" sz="1600" dirty="0" smtClean="0"/>
              <a:t>- противоаллергический витамин. </a:t>
            </a:r>
          </a:p>
          <a:p>
            <a:pPr algn="just">
              <a:buFontTx/>
              <a:buChar char="•"/>
            </a:pPr>
            <a:r>
              <a:rPr lang="ru-RU" sz="1600" b="1" dirty="0" smtClean="0"/>
              <a:t>    Витамин С</a:t>
            </a:r>
            <a:r>
              <a:rPr lang="ru-RU" sz="1600" dirty="0" smtClean="0"/>
              <a:t>. В свежем чайном листе его в 4 раза больше, чем в соке лимона  и апельсина. Обеспечивает нормальный обмен веществ и работоспособность.</a:t>
            </a:r>
          </a:p>
          <a:p>
            <a:pPr algn="just">
              <a:buFontTx/>
              <a:buChar char="•"/>
            </a:pPr>
            <a:r>
              <a:rPr lang="ru-RU" sz="1600" dirty="0" smtClean="0"/>
              <a:t>    </a:t>
            </a:r>
            <a:r>
              <a:rPr lang="ru-RU" sz="1600" b="1" dirty="0" smtClean="0"/>
              <a:t>Витамин Р </a:t>
            </a:r>
            <a:r>
              <a:rPr lang="ru-RU" sz="1600" dirty="0" smtClean="0"/>
              <a:t>является основным витамином чая. Выпивая  3-4 стакана чая, мы обеспечиваем свой организм суточной профилактической дозой </a:t>
            </a:r>
            <a:r>
              <a:rPr lang="ru-RU" sz="1600" b="1" dirty="0" smtClean="0"/>
              <a:t>витамина Р</a:t>
            </a:r>
            <a:r>
              <a:rPr lang="ru-RU" sz="1600" dirty="0" smtClean="0"/>
              <a:t>. </a:t>
            </a:r>
          </a:p>
          <a:p>
            <a:pPr algn="just"/>
            <a:r>
              <a:rPr lang="ru-RU" sz="1600" dirty="0" smtClean="0"/>
              <a:t>Он укрепляет стенки кровеносных сосудов, предотвращает внутренние кровоизлияния. Наибольшей Р - витаминной активностью обладает зеленый чай.</a:t>
            </a:r>
          </a:p>
          <a:p>
            <a:pPr algn="just">
              <a:buFontTx/>
              <a:buChar char="•"/>
            </a:pPr>
            <a:r>
              <a:rPr lang="ru-RU" sz="1600" dirty="0" smtClean="0"/>
              <a:t>    </a:t>
            </a:r>
            <a:r>
              <a:rPr lang="ru-RU" sz="1600" b="1" dirty="0" smtClean="0"/>
              <a:t>Витамин  К </a:t>
            </a:r>
            <a:r>
              <a:rPr lang="ru-RU" sz="1600" dirty="0" smtClean="0"/>
              <a:t>необходим для поддержания нормальной свёртываемости крови. 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12716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Статистика выбора чая</a:t>
            </a:r>
            <a:endParaRPr lang="ru-RU" sz="48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5050054"/>
              </p:ext>
            </p:extLst>
          </p:nvPr>
        </p:nvGraphicFramePr>
        <p:xfrm>
          <a:off x="214282" y="1785926"/>
          <a:ext cx="4714908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94450625"/>
              </p:ext>
            </p:extLst>
          </p:nvPr>
        </p:nvGraphicFramePr>
        <p:xfrm>
          <a:off x="4857752" y="1357298"/>
          <a:ext cx="397669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72870361"/>
              </p:ext>
            </p:extLst>
          </p:nvPr>
        </p:nvGraphicFramePr>
        <p:xfrm>
          <a:off x="4929190" y="4143380"/>
          <a:ext cx="385765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46780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5800" y="332656"/>
            <a:ext cx="7815290" cy="936104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pPr algn="ctr"/>
            <a:r>
              <a:rPr lang="ru-RU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ОПРЕДЕЛЕНИЕ КАЧЕСТВА ЧАЙНОГО НАСТОЯ </a:t>
            </a:r>
            <a:endParaRPr lang="ru-RU" sz="48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Текст 21"/>
          <p:cNvSpPr>
            <a:spLocks noGrp="1"/>
          </p:cNvSpPr>
          <p:nvPr>
            <p:ph type="body" idx="2"/>
          </p:nvPr>
        </p:nvSpPr>
        <p:spPr>
          <a:xfrm>
            <a:off x="685800" y="1357298"/>
            <a:ext cx="7743852" cy="489110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ВНЕШНИЙ ВИД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АРОМАТ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ЧАЙНАЯ ПЫЛЬ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КРАСИТЕЛИ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УПАКОВКА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УДОБСТВО В ПРИМЕНЕНИИ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i2clipart.com/cliparts/9/c/9/a/clipart-a-cup-of-hot-tea-512x512-9c9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9" y="2617490"/>
            <a:ext cx="1434464" cy="739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tatic.tildacdn.com/tild3239-3835-4338-b531-666165313065/1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9" y="3428051"/>
            <a:ext cx="1434464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ds04.infourok.ru/uploads/ex/132f/00094e76-331a13ac/hello_html_72fe07ff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9" y="4221087"/>
            <a:ext cx="1434464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cdn3.benzinga.com/files/imagecache/1024x768xUP/rdesee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9" y="4970476"/>
            <a:ext cx="1434464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kitchensinteriors.ru/wp-content/uploads/kitchen-organization-tips-3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9" y="5949280"/>
            <a:ext cx="1434464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5" name="Рисунок 14" descr="https://detki-pogodki.ru/wp-content/uploads/2016/01/Rebenok-vizual-768x44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53" y="1484784"/>
            <a:ext cx="1409700" cy="9442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Home\Desktop\IMG_20180515_084033_HH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281" y="1556792"/>
            <a:ext cx="4337867" cy="463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Home\Desktop\Новая папка\IMG_20180314_082138_HH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24" y="1559604"/>
            <a:ext cx="1158364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Home\Desktop\Новая папка\IMG_20180314_082122_HH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88" y="1916832"/>
            <a:ext cx="1349375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Home\Desktop\Новая папка\IMG_20180314_082749_HH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93" y="1490384"/>
            <a:ext cx="1407822" cy="186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Home\Desktop\Новая папка\IMG_20180314_082943_HH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829" y="1653431"/>
            <a:ext cx="1348499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Home\Desktop\Новая папка\IMG_20180314_083017_HHT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424" y="2320969"/>
            <a:ext cx="1346543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Home\Desktop\Новая папка\IMG_20180314_082627_HHT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24" y="4072275"/>
            <a:ext cx="145669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Home\Desktop\Новая папка\IMG_20180314_082632_HHT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02" y="4797152"/>
            <a:ext cx="1425833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Home\Desktop\Новая папка\IMG_20180314_083234_HHT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91" y="4043075"/>
            <a:ext cx="1377238" cy="186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Home\Desktop\Новая папка\IMG_20180314_084042_HH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97419"/>
            <a:ext cx="1368152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me\Desktop\Новая папка\IMG_20180314_082602_HH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72275"/>
            <a:ext cx="1477129" cy="19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ome\Desktop\Новая папка\IMG_20180314_082831_HH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15" y="1919434"/>
            <a:ext cx="1271567" cy="186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Home\Desktop\Новая папка\IMG_20180314_084208_HHT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85" y="4923200"/>
            <a:ext cx="1437624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720081"/>
          </a:xfrm>
        </p:spPr>
        <p:txBody>
          <a:bodyPr>
            <a:prstTxWarp prst="textStop">
              <a:avLst/>
            </a:prstTxWarp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ОПЫТЫ И ИССЛЕДОВАНИЯ</a:t>
            </a:r>
            <a:endParaRPr lang="ru-RU" b="1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16928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46640" cy="682400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ru-RU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СИТЕЧКИ ДЛЯ ЧАЯ</a:t>
            </a:r>
            <a:endParaRPr lang="ru-RU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static.my-shop.ru/product/3/194/193479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83126"/>
            <a:ext cx="1735832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funpress.ru/uploads/posts/2014-11/1416310287_kreativnye-sitechki-42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223" y="1849590"/>
            <a:ext cx="2016224" cy="181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hoboninja.com/images/products/teainfooze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2041773" cy="210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greenorangeshop.ru/wp-content/uploads/2017/05/Hot-Sale-Cute-Lemon-Silicone-Drinker-Teapot-Teacup-Loose-Tea-Strainer-Herbal-Spice-Infuser-Filter-Tool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19118"/>
            <a:ext cx="1789931" cy="1915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ae01.alicdn.com/kf/HTB1fZcTRXXXXXa_aXXXq6xXFXXX5/Reuseable-Food-safe-Silicone-Yellow-Lemon-Fruit-Shape-Tea-Leaf-Bag-Holder-Tea-Coffee-Herb-Punch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9188"/>
            <a:ext cx="1971675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Home\Desktop\Новая папка\IMG_20180314_090843_H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715766" cy="362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56957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Новая папка\IMG_20180314_091058_H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3128401" cy="417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me\Desktop\Новая папка\IMG_20180314_091359_H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73" y="2599484"/>
            <a:ext cx="3099167" cy="413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ome\Desktop\Новая папка\IMG_20180314_091026_H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59" y="1628799"/>
            <a:ext cx="3147814" cy="419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1080120"/>
          </a:xfrm>
        </p:spPr>
        <p:txBody>
          <a:bodyPr>
            <a:prstTxWarp prst="textDeflate">
              <a:avLst/>
            </a:prstTxWarp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АЛЬТЕРНАТИВА</a:t>
            </a:r>
            <a:br>
              <a:rPr lang="ru-RU" b="1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ЧАЙНОМУ ПАКЕТИКУ</a:t>
            </a:r>
            <a:endParaRPr lang="ru-RU" b="1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73525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768752" cy="1944216"/>
          </a:xfrm>
        </p:spPr>
        <p:txBody>
          <a:bodyPr>
            <a:prstTxWarp prst="textDeflateInflate">
              <a:avLst/>
            </a:prstTxWarp>
            <a:normAutofit/>
          </a:bodyPr>
          <a:lstStyle/>
          <a:p>
            <a:pPr algn="ctr"/>
            <a:r>
              <a:rPr lang="ru-RU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Продукт проекта</a:t>
            </a:r>
            <a:endParaRPr lang="ru-RU" sz="48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4294967295"/>
          </p:nvPr>
        </p:nvSpPr>
        <p:spPr>
          <a:xfrm>
            <a:off x="1507786" y="1484784"/>
            <a:ext cx="6448590" cy="648071"/>
          </a:xfrm>
        </p:spPr>
        <p:txBody>
          <a:bodyPr>
            <a:prstTxWarp prst="textInflateTop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 – раскладушка 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Home\Desktop\чай\Фото Элина\IMG_20180320_214323_H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15924"/>
            <a:ext cx="2355725" cy="3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чай\Фото Элина\IMG_20180320_214150_H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79604"/>
            <a:ext cx="230425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Desktop\чай\Фото Элина\IMG_20180320_214246_H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7492"/>
            <a:ext cx="257174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768752" cy="1944216"/>
          </a:xfrm>
        </p:spPr>
        <p:txBody>
          <a:bodyPr>
            <a:prstTxWarp prst="textDeflateInflate">
              <a:avLst/>
            </a:prstTxWarp>
            <a:normAutofit/>
          </a:bodyPr>
          <a:lstStyle/>
          <a:p>
            <a:pPr algn="ctr"/>
            <a:r>
              <a:rPr lang="ru-RU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Продукт проекта</a:t>
            </a:r>
            <a:endParaRPr lang="ru-RU" sz="48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4294967295"/>
          </p:nvPr>
        </p:nvSpPr>
        <p:spPr>
          <a:xfrm>
            <a:off x="1507786" y="1484784"/>
            <a:ext cx="6448590" cy="648071"/>
          </a:xfrm>
        </p:spPr>
        <p:txBody>
          <a:bodyPr>
            <a:prstTxWarp prst="textInflateTop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для детей 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Home\Desktop\чай\картинки для чая\IMG_20180319_172302_H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8973">
            <a:off x="471829" y="2530848"/>
            <a:ext cx="2721788" cy="36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ome\Desktop\чай\картинки для чая\IMG_20180319_172509_H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2982" y="2075850"/>
            <a:ext cx="3798422" cy="506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98793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572428" cy="84698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pPr algn="ctr"/>
            <a:r>
              <a:rPr lang="ru-RU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Использованная литература:</a:t>
            </a:r>
            <a:endParaRPr lang="ru-RU" sz="4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Путь чая. Секреты древней традиции/ Лам </a:t>
            </a:r>
            <a:r>
              <a:rPr lang="ru-RU" dirty="0" err="1" smtClean="0"/>
              <a:t>Кам</a:t>
            </a:r>
            <a:r>
              <a:rPr lang="ru-RU" dirty="0" smtClean="0"/>
              <a:t> </a:t>
            </a:r>
            <a:r>
              <a:rPr lang="ru-RU" dirty="0" err="1" smtClean="0"/>
              <a:t>Чуэн.-М</a:t>
            </a:r>
            <a:r>
              <a:rPr lang="ru-RU" dirty="0" smtClean="0"/>
              <a:t>.: «Издательство ФАИР», 2010.</a:t>
            </a:r>
          </a:p>
          <a:p>
            <a:r>
              <a:rPr lang="ru-RU" dirty="0" smtClean="0"/>
              <a:t>Его величество Чай/ </a:t>
            </a:r>
            <a:r>
              <a:rPr lang="ru-RU" dirty="0" err="1" smtClean="0"/>
              <a:t>Окакура</a:t>
            </a:r>
            <a:r>
              <a:rPr lang="ru-RU" dirty="0" smtClean="0"/>
              <a:t> </a:t>
            </a:r>
            <a:r>
              <a:rPr lang="ru-RU" dirty="0" err="1" smtClean="0"/>
              <a:t>Какузо.-М</a:t>
            </a:r>
            <a:r>
              <a:rPr lang="ru-RU" dirty="0" smtClean="0"/>
              <a:t>.: «Издательство РИПОЛ»,2009.</a:t>
            </a:r>
          </a:p>
          <a:p>
            <a:r>
              <a:rPr lang="ru-RU" dirty="0" smtClean="0"/>
              <a:t>Чай/</a:t>
            </a:r>
            <a:r>
              <a:rPr lang="ru-RU" dirty="0" err="1" smtClean="0"/>
              <a:t>Похлёбкин</a:t>
            </a:r>
            <a:r>
              <a:rPr lang="ru-RU" dirty="0" smtClean="0"/>
              <a:t> В.В.-М.: «Издательство ЗАО </a:t>
            </a:r>
            <a:r>
              <a:rPr lang="ru-RU" dirty="0" err="1" smtClean="0"/>
              <a:t>Центрполиграф</a:t>
            </a:r>
            <a:r>
              <a:rPr lang="ru-RU" dirty="0" smtClean="0"/>
              <a:t>»,2007</a:t>
            </a:r>
          </a:p>
          <a:p>
            <a:r>
              <a:rPr lang="ru-RU" dirty="0" smtClean="0"/>
              <a:t>Прекрасное дерево Южной стороны, или Чайное долголетие/ </a:t>
            </a:r>
            <a:r>
              <a:rPr lang="ru-RU" dirty="0" err="1" smtClean="0"/>
              <a:t>Югай</a:t>
            </a:r>
            <a:r>
              <a:rPr lang="ru-RU" dirty="0" smtClean="0"/>
              <a:t> В.-М.: «Издательство Ганга», 2006.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857256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pPr algn="ctr"/>
            <a:r>
              <a:rPr lang="ru-RU" sz="4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8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214554"/>
            <a:ext cx="6858048" cy="4110046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785795"/>
            <a:ext cx="7929618" cy="843005"/>
          </a:xfrm>
        </p:spPr>
        <p:txBody>
          <a:bodyPr>
            <a:prstTxWarp prst="textInflate">
              <a:avLst/>
            </a:prstTxWarp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4800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</p:txBody>
      </p:sp>
      <p:pic>
        <p:nvPicPr>
          <p:cNvPr id="4" name="02659670-d6c7-403c-ac5e-d02f06c9aaba_20091209013949_Biala-herbata-43.jpg" descr="D:\Documents and Settings\Admin\Рабочий стол\картинки с чаем\02659670-d6c7-403c-ac5e-d02f06c9aaba_20091209013949_Biala-herbata-43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85786" y="3857628"/>
            <a:ext cx="3071834" cy="2571768"/>
          </a:xfrm>
          <a:prstGeom prst="rect">
            <a:avLst/>
          </a:prstGeom>
        </p:spPr>
      </p:pic>
      <p:pic>
        <p:nvPicPr>
          <p:cNvPr id="5" name="Рисунок 4" descr="d6a67ebfaf775be9ca5742965174a2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4857752" y="3929066"/>
            <a:ext cx="3462174" cy="25003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2238561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интерес к многообразию чая, выбрать тот чай, который благоприятен потребителю по вкусу, полезен для здоровья.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42910" y="857232"/>
            <a:ext cx="7772400" cy="12195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400" dirty="0">
              <a:effectLst/>
            </a:endParaRPr>
          </a:p>
        </p:txBody>
      </p:sp>
      <p:pic>
        <p:nvPicPr>
          <p:cNvPr id="10" name="Содержимое 9" descr="DSC0445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 rot="5829206">
            <a:off x="-48811" y="4498543"/>
            <a:ext cx="2516453" cy="1795867"/>
          </a:xfrm>
          <a:scene3d>
            <a:camera prst="isometricOffAxis1Right"/>
            <a:lightRig rig="threePt" dir="t"/>
          </a:scene3d>
        </p:spPr>
      </p:pic>
      <p:pic>
        <p:nvPicPr>
          <p:cNvPr id="6" name="Рисунок 5" descr="книга о чае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4500570"/>
            <a:ext cx="1714512" cy="208295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8" name="Рисунок 7" descr="книга о чае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4576390"/>
            <a:ext cx="1928826" cy="2071702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11" name="Рисунок 10" descr="к. чай9706.jpg">
            <a:hlinkClick r:id="" action="ppaction://hlinkshowjump?jump=previousslide" highlightClick="1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56308">
            <a:off x="4786314" y="1714488"/>
            <a:ext cx="1857388" cy="2357454"/>
          </a:xfrm>
          <a:prstGeom prst="actionButtonBackPrevious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13" name="Прямоугольник 12"/>
          <p:cNvSpPr/>
          <p:nvPr/>
        </p:nvSpPr>
        <p:spPr>
          <a:xfrm>
            <a:off x="1071538" y="642918"/>
            <a:ext cx="7000924" cy="15001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Копилка проекта</a:t>
            </a:r>
          </a:p>
          <a:p>
            <a:pPr algn="ctr"/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http://photo.7ya.ru/7ya-photo/2010/10/26/128811354428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324">
            <a:off x="371033" y="1712334"/>
            <a:ext cx="2160240" cy="151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ccessories.mypartnershop.ru/img/10133794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004">
            <a:off x="2951362" y="1727720"/>
            <a:ext cx="1438245" cy="181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ea-home.ru/userfiles/image/ahmad/zhest%20new/ceylon_1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9356">
            <a:off x="7061135" y="1889099"/>
            <a:ext cx="1531125" cy="20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1sca6vi4fbl8x.cloudfront.net/media/product/image/ZQB-8551_1z.jpg.355x355_q85ss0_progressiv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1932">
            <a:off x="5662721" y="4886264"/>
            <a:ext cx="1224136" cy="163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0-tub-ru.yandex.net/i?id=4535d590a5e6ab216a0ec501a09b6b2a-l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28" y="3633711"/>
            <a:ext cx="1105636" cy="19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571480"/>
            <a:ext cx="7672414" cy="64294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Краткая история чая</a:t>
            </a:r>
            <a:endParaRPr lang="ru-RU" sz="48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28596" y="1357298"/>
            <a:ext cx="2847260" cy="1063590"/>
          </a:xfrm>
        </p:spPr>
        <p:txBody>
          <a:bodyPr>
            <a:normAutofit/>
          </a:bodyPr>
          <a:lstStyle/>
          <a:p>
            <a:pPr algn="just"/>
            <a:endParaRPr lang="ru-RU" sz="1700" b="1" dirty="0" smtClean="0"/>
          </a:p>
          <a:p>
            <a:pPr algn="just"/>
            <a:endParaRPr lang="ru-RU" sz="1700" b="1" dirty="0" smtClean="0"/>
          </a:p>
          <a:p>
            <a:pPr algn="just"/>
            <a:endParaRPr lang="ru-RU" sz="1700" b="1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8440" y="5820579"/>
            <a:ext cx="335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</a:t>
            </a:r>
            <a:r>
              <a:rPr lang="ru-RU" dirty="0" smtClean="0"/>
              <a:t>Китае </a:t>
            </a:r>
            <a:r>
              <a:rPr lang="ru-RU" dirty="0"/>
              <a:t>чай- </a:t>
            </a:r>
            <a:r>
              <a:rPr lang="ru-RU" dirty="0" smtClean="0"/>
              <a:t>лекарство от всех болезней, 4 век </a:t>
            </a:r>
            <a:endParaRPr lang="ru-RU" dirty="0"/>
          </a:p>
        </p:txBody>
      </p:sp>
      <p:pic>
        <p:nvPicPr>
          <p:cNvPr id="7" name="Рисунок 6" descr="http://moisamovar.ru/image/data/szarovie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168352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292080" y="6018386"/>
            <a:ext cx="2952328" cy="47705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000" dirty="0" smtClean="0"/>
              <a:t>В России чай- народный напиток, 19 век </a:t>
            </a:r>
            <a:endParaRPr lang="ru-RU" sz="2000" dirty="0"/>
          </a:p>
        </p:txBody>
      </p:sp>
      <p:pic>
        <p:nvPicPr>
          <p:cNvPr id="6146" name="Picture 2" descr="http://www.rozamira.com/netcat/fullsize_photo_61_500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8" y="1453574"/>
            <a:ext cx="3552329" cy="436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9634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264035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Всё многообразие чаёв делят на шесть основных видов:</a:t>
            </a:r>
            <a:br>
              <a:rPr lang="ru-RU" sz="3600" b="1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белый, жёлтый, зелёный, бирюзовый,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красный, чёрный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://333v.ru/uploads/48/4876f711f79baaf1873fe1983934609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magazin.propokupki.ru/_files/magazin/2/0/20117650-mh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616624" cy="37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29642" cy="1000132"/>
          </a:xfrm>
        </p:spPr>
        <p:txBody>
          <a:bodyPr>
            <a:prstTxWarp prst="textWave2">
              <a:avLst>
                <a:gd name="adj1" fmla="val 12500"/>
                <a:gd name="adj2" fmla="val 119"/>
              </a:avLst>
            </a:prstTxWarp>
            <a:noAutofit/>
          </a:bodyPr>
          <a:lstStyle/>
          <a:p>
            <a:pPr algn="ctr"/>
            <a:r>
              <a:rPr lang="ru-RU" sz="3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Разновидности формы чайного листа  </a:t>
            </a:r>
            <a:endParaRPr lang="ru-RU" sz="38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-009_dikii_zelenii_cha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071679"/>
            <a:ext cx="2428924" cy="1785949"/>
          </a:xfrm>
        </p:spPr>
      </p:pic>
      <p:pic>
        <p:nvPicPr>
          <p:cNvPr id="6" name="Рисунок 5" descr="tea-huim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29388" y="2071678"/>
            <a:ext cx="2143140" cy="1785950"/>
          </a:xfrm>
          <a:prstGeom prst="rect">
            <a:avLst/>
          </a:prstGeom>
        </p:spPr>
      </p:pic>
      <p:pic>
        <p:nvPicPr>
          <p:cNvPr id="8" name="Рисунок 7" descr="чайный лис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4143380"/>
            <a:ext cx="2357454" cy="1785950"/>
          </a:xfrm>
          <a:prstGeom prst="rect">
            <a:avLst/>
          </a:prstGeom>
        </p:spPr>
      </p:pic>
      <p:pic>
        <p:nvPicPr>
          <p:cNvPr id="9" name="Рисунок 8" descr="11-52160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2071678"/>
            <a:ext cx="2428892" cy="1785950"/>
          </a:xfrm>
          <a:prstGeom prst="rect">
            <a:avLst/>
          </a:prstGeom>
        </p:spPr>
      </p:pic>
      <p:pic>
        <p:nvPicPr>
          <p:cNvPr id="10" name="Рисунок 9" descr="i4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4143380"/>
            <a:ext cx="2143140" cy="1785950"/>
          </a:xfrm>
          <a:prstGeom prst="rect">
            <a:avLst/>
          </a:prstGeom>
        </p:spPr>
      </p:pic>
      <p:pic>
        <p:nvPicPr>
          <p:cNvPr id="11" name="Рисунок 10" descr="255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4143380"/>
            <a:ext cx="2428892" cy="17859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42910" y="1428736"/>
            <a:ext cx="2428892" cy="500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Продольные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1428736"/>
            <a:ext cx="2428892" cy="500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Колечки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29388" y="1428736"/>
            <a:ext cx="2143140" cy="500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Брикеты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6072206"/>
            <a:ext cx="2428892" cy="42862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Спиралевидные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71868" y="6072206"/>
            <a:ext cx="2357454" cy="42862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Чайные шарики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29388" y="6072206"/>
            <a:ext cx="2143140" cy="42862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Остроконечные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8363272" cy="1143000"/>
          </a:xfrm>
        </p:spPr>
        <p:txBody>
          <a:bodyPr>
            <a:prstTxWarp prst="textDeflate">
              <a:avLst/>
            </a:prstTxWarp>
            <a:normAutofit fontScale="90000"/>
          </a:bodyPr>
          <a:lstStyle/>
          <a:p>
            <a:r>
              <a:rPr lang="ru-RU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ГЛАВНЫЕ СТРАНЫ-ПРОИЗВОДИТЕЛИ ЧАЯ</a:t>
            </a:r>
            <a:endParaRPr lang="ru-RU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www.krasfun.ru/images/2011/12/81d42_0_77364_217d6897_ori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88839"/>
            <a:ext cx="3024337" cy="243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ndia-tours.com.ua/wp-content/uploads/2017/03/indiya-sbor-chay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25107"/>
            <a:ext cx="331236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8" descr="1260173473_2cba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1" y="1820504"/>
            <a:ext cx="3168352" cy="3516289"/>
          </a:xfrm>
          <a:prstGeom prst="rect">
            <a:avLst/>
          </a:prstGeom>
        </p:spPr>
      </p:pic>
      <p:pic>
        <p:nvPicPr>
          <p:cNvPr id="5122" name="Picture 2" descr="https://s.mediasole.ru/images/691/691175/0_e3c7f_f02dfb15_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438" y="4149080"/>
            <a:ext cx="3817169" cy="255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82076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115328" cy="785818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Картотека проекта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285720" y="1857364"/>
            <a:ext cx="3357586" cy="45720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Классификация картотеки: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Виды чаёв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Цвет чая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Запах чая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Вкус чая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Обработка чая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Польза для здоровья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Заваривание чая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Home\Desktop\Новая папка\IMG_20180314_081600_H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343584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85818"/>
          </a:xfrm>
        </p:spPr>
        <p:txBody>
          <a:bodyPr>
            <a:prstTxWarp prst="textDeflateTop">
              <a:avLst/>
            </a:prstTxWarp>
            <a:normAutofit/>
          </a:bodyPr>
          <a:lstStyle/>
          <a:p>
            <a:pPr algn="ctr"/>
            <a:r>
              <a:rPr lang="ru-RU" sz="4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Производство   чая</a:t>
            </a:r>
            <a:endParaRPr lang="ru-RU" sz="4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При традиционном способе чайные листы проходят </a:t>
            </a:r>
          </a:p>
          <a:p>
            <a:pPr algn="ctr">
              <a:buNone/>
            </a:pPr>
            <a:r>
              <a:rPr lang="ru-RU" sz="2000" b="1" dirty="0" smtClean="0"/>
              <a:t>шесть этапов обработки:</a:t>
            </a:r>
          </a:p>
          <a:p>
            <a:pPr algn="ctr">
              <a:buNone/>
            </a:pPr>
            <a:r>
              <a:rPr lang="ru-RU" sz="2000" dirty="0" err="1" smtClean="0"/>
              <a:t>завяливание</a:t>
            </a:r>
            <a:r>
              <a:rPr lang="ru-RU" sz="2000" dirty="0" smtClean="0"/>
              <a:t>;  скручивание; ферментация; сушка; сортировка; маркировка, упаковка</a:t>
            </a:r>
          </a:p>
          <a:p>
            <a:pPr algn="ctr">
              <a:buNone/>
            </a:pP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600" b="1" dirty="0" smtClean="0"/>
              <a:t>Белый и зелёный чай:             Жёлтый, бирюзовый,                Чёрный чай:</a:t>
            </a:r>
          </a:p>
          <a:p>
            <a:pPr>
              <a:buNone/>
            </a:pPr>
            <a:r>
              <a:rPr lang="ru-RU" sz="1600" dirty="0" smtClean="0"/>
              <a:t>                                                                     </a:t>
            </a:r>
            <a:r>
              <a:rPr lang="ru-RU" sz="1600" b="1" dirty="0" smtClean="0"/>
              <a:t>красный чай: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err="1" smtClean="0"/>
              <a:t>Завяливание</a:t>
            </a:r>
            <a:r>
              <a:rPr lang="ru-RU" sz="1600" dirty="0" smtClean="0"/>
              <a:t>                               </a:t>
            </a:r>
            <a:r>
              <a:rPr lang="ru-RU" sz="1600" dirty="0" err="1" smtClean="0"/>
              <a:t>Завяливание</a:t>
            </a:r>
            <a:r>
              <a:rPr lang="ru-RU" sz="1600" dirty="0" smtClean="0"/>
              <a:t>                                        </a:t>
            </a:r>
            <a:r>
              <a:rPr lang="ru-RU" sz="1600" dirty="0" err="1" smtClean="0"/>
              <a:t>Завяливание</a:t>
            </a:r>
            <a:endParaRPr lang="ru-RU" sz="1600" dirty="0" smtClean="0"/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Сушка                                           Скручивание                                        Скручивание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                                                        Ферментация(частичная)                Ферментация            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                                                        Сушка                                                     Сушка</a:t>
            </a:r>
          </a:p>
          <a:p>
            <a:pPr>
              <a:buNone/>
            </a:pPr>
            <a:endParaRPr lang="ru-RU" sz="1600" b="1" dirty="0"/>
          </a:p>
        </p:txBody>
      </p:sp>
      <p:pic>
        <p:nvPicPr>
          <p:cNvPr id="4" name="Рисунок 3" descr="1276958092_jw090_350a_japanese_first_t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714620"/>
            <a:ext cx="2571768" cy="1857388"/>
          </a:xfrm>
          <a:prstGeom prst="rect">
            <a:avLst/>
          </a:prstGeom>
        </p:spPr>
      </p:pic>
      <p:pic>
        <p:nvPicPr>
          <p:cNvPr id="5" name="Рисунок 4" descr="1286173568-77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1" y="2786058"/>
            <a:ext cx="2500330" cy="1785950"/>
          </a:xfrm>
          <a:prstGeom prst="rect">
            <a:avLst/>
          </a:prstGeom>
        </p:spPr>
      </p:pic>
      <p:pic>
        <p:nvPicPr>
          <p:cNvPr id="7" name="Рисунок 6" descr="teajpg-1c252dd9dc578ef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786058"/>
            <a:ext cx="2357454" cy="178595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2608-597D-43E2-A5B5-DABAD0418B2D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Другая 1">
      <a:majorFont>
        <a:latin typeface="Tekton Pro Ext"/>
        <a:ea typeface=""/>
        <a:cs typeface=""/>
      </a:majorFont>
      <a:minorFont>
        <a:latin typeface="Georgia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</TotalTime>
  <Words>519</Words>
  <Application>Microsoft Office PowerPoint</Application>
  <PresentationFormat>Экран (4:3)</PresentationFormat>
  <Paragraphs>114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Презентация PowerPoint</vt:lpstr>
      <vt:lpstr>Презентация PowerPoint</vt:lpstr>
      <vt:lpstr>  </vt:lpstr>
      <vt:lpstr>Краткая история чая</vt:lpstr>
      <vt:lpstr>    Всё многообразие чаёв делят на шесть основных видов: белый, жёлтый, зелёный, бирюзовый,  красный, чёрный </vt:lpstr>
      <vt:lpstr>Разновидности формы чайного листа  </vt:lpstr>
      <vt:lpstr>   ГЛАВНЫЕ СТРАНЫ-ПРОИЗВОДИТЕЛИ ЧАЯ</vt:lpstr>
      <vt:lpstr>Картотека проекта</vt:lpstr>
      <vt:lpstr>Производство   чая</vt:lpstr>
      <vt:lpstr>Чай как источник витаминов</vt:lpstr>
      <vt:lpstr>Статистика выбора чая</vt:lpstr>
      <vt:lpstr>ОПРЕДЕЛЕНИЕ КАЧЕСТВА ЧАЙНОГО НАСТОЯ </vt:lpstr>
      <vt:lpstr>ОПЫТЫ И ИССЛЕДОВАНИЯ</vt:lpstr>
      <vt:lpstr>СИТЕЧКИ ДЛЯ ЧАЯ</vt:lpstr>
      <vt:lpstr>АЛЬТЕРНАТИВА  ЧАЙНОМУ ПАКЕТИКУ</vt:lpstr>
      <vt:lpstr>Продукт проекта</vt:lpstr>
      <vt:lpstr>Продукт проекта</vt:lpstr>
      <vt:lpstr>Использованная литература:</vt:lpstr>
      <vt:lpstr>Спасибо за внимание!!!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ЧАЙ- НАПИТОК ЦЕЛЕБНЫЙ</dc:title>
  <dc:creator>Admin</dc:creator>
  <cp:lastModifiedBy>Home</cp:lastModifiedBy>
  <cp:revision>178</cp:revision>
  <dcterms:created xsi:type="dcterms:W3CDTF">2012-01-23T11:07:54Z</dcterms:created>
  <dcterms:modified xsi:type="dcterms:W3CDTF">2020-05-29T05:20:54Z</dcterms:modified>
</cp:coreProperties>
</file>